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it-IT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45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F940F9-C4D0-4929-855E-CC42F47630FC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392E46-32A3-4F4E-9D2C-EDBFEDFDE2C3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090CDC-5CB6-49EE-AFDE-BCDC43B48CD3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2FA1CE-7041-428E-8608-9DCF79814B60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2EE34-641D-4D13-A1A1-A32AF7DF1AB3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6138C9-BAD7-4639-A51C-1E8791A75790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4E2E4B-1DA4-4451-A07A-B87D704689FC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F88A61-DD9A-4ECA-A7E6-3AB93DB0F4F2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C1F625-811C-487D-95E3-90283304AF01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36B1EAC-8643-447C-B80B-08FFBDF9C9EA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FEC1B4-F735-43D6-BCB8-5BEBF2D23122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6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418175-5D1A-4B94-AC3E-82DDA9BBBC69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4FF8A1-4518-4968-8148-D8A0DC60488B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8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9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D172D4B-24E0-4AA0-87E3-AC2B07AF627D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25BF8C-E413-4A23-A342-79AAF7EE8C3A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4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5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33D0D8-5473-4DD7-B8C0-5AEFBD76D744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872D5D6-268E-48CB-885F-F89F0AD65873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3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4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212525-6028-473C-8720-BD8477CEF355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31F457-1C26-4F5B-8E3E-5BD9FE99D97F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6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C9B758-80F5-41B6-88BE-D9EEE8FB4626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t-IT" noProof="0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EC835F-41B7-42F1-910A-173DDA142EF2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6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7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43B7E4-AAB0-4B8B-BBA7-A843EFD8F241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Segnaposto titolo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it-IT" smtClean="0"/>
              <a:t>Fare clic per modificare lo stile del titolo</a:t>
            </a:r>
          </a:p>
        </p:txBody>
      </p:sp>
      <p:sp>
        <p:nvSpPr>
          <p:cNvPr id="1027" name="Segnaposto testo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29D96D8-BE71-4309-8AC3-F2E4C4194EC4}" type="datetimeFigureOut">
              <a:rPr lang="it-IT"/>
              <a:pPr>
                <a:defRPr/>
              </a:pPr>
              <a:t>17/03/2014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CA27885-9C64-4372-8FA8-905F53019838}" type="slidenum">
              <a:rPr lang="it-IT"/>
              <a:pPr>
                <a:defRPr/>
              </a:pPr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1484313"/>
            <a:ext cx="7772400" cy="3240087"/>
          </a:xfr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Ambito di validità spaziale della legge penale</a:t>
            </a:r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it-IT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91212"/>
          </a:xfr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Reati comuni commessi all’estero</a:t>
            </a:r>
            <a:br>
              <a:rPr lang="it-IT" dirty="0"/>
            </a:br>
            <a:r>
              <a:rPr lang="it-IT" dirty="0"/>
              <a:t>(artt. 7, 9 e 10 c.p.)</a:t>
            </a:r>
          </a:p>
        </p:txBody>
      </p:sp>
      <p:sp>
        <p:nvSpPr>
          <p:cNvPr id="22530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Punibili </a:t>
            </a:r>
            <a:r>
              <a:rPr lang="it-IT" i="1" dirty="0" smtClean="0"/>
              <a:t>incondizionatamente</a:t>
            </a:r>
            <a:r>
              <a:rPr lang="it-IT" dirty="0"/>
              <a:t/>
            </a:r>
            <a:br>
              <a:rPr lang="it-IT" dirty="0"/>
            </a:br>
            <a:r>
              <a:rPr lang="it-IT" dirty="0"/>
              <a:t>(art. 7 c.p.: n. </a:t>
            </a:r>
            <a:r>
              <a:rPr lang="it-IT" dirty="0" smtClean="0"/>
              <a:t>1-4</a:t>
            </a:r>
            <a:br>
              <a:rPr lang="it-IT" dirty="0" smtClean="0"/>
            </a:br>
            <a:r>
              <a:rPr lang="it-IT" dirty="0" smtClean="0"/>
              <a:t>principio </a:t>
            </a:r>
            <a:r>
              <a:rPr lang="it-IT" dirty="0"/>
              <a:t>di difesa)</a:t>
            </a:r>
          </a:p>
        </p:txBody>
      </p:sp>
      <p:sp>
        <p:nvSpPr>
          <p:cNvPr id="23554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Punibili </a:t>
            </a:r>
            <a:r>
              <a:rPr lang="it-IT" i="1" dirty="0" smtClean="0"/>
              <a:t>condizionatamente</a:t>
            </a:r>
            <a:br>
              <a:rPr lang="it-IT" i="1" dirty="0" smtClean="0"/>
            </a:br>
            <a:r>
              <a:rPr lang="it-IT" dirty="0" smtClean="0"/>
              <a:t>(artt. </a:t>
            </a:r>
            <a:r>
              <a:rPr lang="it-IT" dirty="0"/>
              <a:t>9, 10 c.p.)</a:t>
            </a:r>
          </a:p>
        </p:txBody>
      </p:sp>
      <p:sp>
        <p:nvSpPr>
          <p:cNvPr id="24578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Delitto politico commesso all’estero</a:t>
            </a:r>
          </a:p>
        </p:txBody>
      </p:sp>
      <p:sp>
        <p:nvSpPr>
          <p:cNvPr id="25602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91212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err="1" smtClean="0"/>
              <a:t>Nozione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(art</a:t>
            </a:r>
            <a:r>
              <a:rPr lang="en-US" dirty="0"/>
              <a:t>. 8 co. 3 </a:t>
            </a:r>
            <a:r>
              <a:rPr lang="en-US" dirty="0" err="1"/>
              <a:t>c.p</a:t>
            </a:r>
            <a:r>
              <a:rPr lang="en-US" dirty="0"/>
              <a:t>.)</a:t>
            </a:r>
            <a:r>
              <a:rPr lang="it-IT" dirty="0"/>
              <a:t/>
            </a:r>
            <a:br>
              <a:rPr lang="it-IT" dirty="0"/>
            </a:br>
            <a:r>
              <a:rPr lang="it-IT" dirty="0"/>
              <a:t>Nozione ampia per via del </a:t>
            </a:r>
            <a:r>
              <a:rPr lang="it-IT" dirty="0" smtClean="0"/>
              <a:t>particolare momento </a:t>
            </a:r>
            <a:r>
              <a:rPr lang="it-IT" dirty="0"/>
              <a:t>storico</a:t>
            </a:r>
          </a:p>
        </p:txBody>
      </p:sp>
      <p:sp>
        <p:nvSpPr>
          <p:cNvPr id="26626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Delitto politico in senso </a:t>
            </a:r>
            <a:r>
              <a:rPr lang="it-IT" i="1" dirty="0"/>
              <a:t>oggettivo</a:t>
            </a:r>
            <a:r>
              <a:rPr lang="it-IT" dirty="0"/>
              <a:t/>
            </a:r>
            <a:br>
              <a:rPr lang="it-IT" dirty="0"/>
            </a:br>
            <a:r>
              <a:rPr lang="it-IT" dirty="0"/>
              <a:t>(natura del bene o interesse leso)</a:t>
            </a:r>
          </a:p>
        </p:txBody>
      </p:sp>
      <p:sp>
        <p:nvSpPr>
          <p:cNvPr id="27650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91212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Delitto politico in senso </a:t>
            </a:r>
            <a:r>
              <a:rPr lang="it-IT" i="1" dirty="0"/>
              <a:t>soggettivo</a:t>
            </a:r>
            <a:r>
              <a:rPr lang="it-IT" dirty="0"/>
              <a:t/>
            </a:r>
            <a:br>
              <a:rPr lang="it-IT" dirty="0"/>
            </a:br>
            <a:r>
              <a:rPr lang="it-IT" dirty="0"/>
              <a:t>(motivazione psicologica che spinge l’autore)</a:t>
            </a:r>
          </a:p>
        </p:txBody>
      </p:sp>
      <p:sp>
        <p:nvSpPr>
          <p:cNvPr id="28674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Artt. 10 (diritto d’asilo e estradizione straniero)</a:t>
            </a:r>
            <a:br>
              <a:rPr lang="it-IT" dirty="0"/>
            </a:br>
            <a:r>
              <a:rPr lang="it-IT" dirty="0"/>
              <a:t>e 26 (estradizione cittadino) Cost.</a:t>
            </a:r>
          </a:p>
        </p:txBody>
      </p:sp>
      <p:sp>
        <p:nvSpPr>
          <p:cNvPr id="29698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4 Principi astratti</a:t>
            </a:r>
          </a:p>
        </p:txBody>
      </p:sp>
      <p:sp>
        <p:nvSpPr>
          <p:cNvPr id="14338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txBody>
          <a:bodyPr/>
          <a:lstStyle/>
          <a:p>
            <a:r>
              <a:rPr lang="it-IT" smtClean="0"/>
              <a:t>I</a:t>
            </a:r>
            <a:br>
              <a:rPr lang="it-IT" smtClean="0"/>
            </a:br>
            <a:r>
              <a:rPr lang="it-IT" i="1" u="sng" smtClean="0"/>
              <a:t>Territorialità</a:t>
            </a:r>
            <a:r>
              <a:rPr lang="it-IT" smtClean="0"/>
              <a:t> (la legge nazionale si applica a chiunque – cittadino, straniero, apolide – delinque nel territorio dello Stato)</a:t>
            </a:r>
          </a:p>
        </p:txBody>
      </p:sp>
      <p:sp>
        <p:nvSpPr>
          <p:cNvPr id="15362" name="Segnaposto contenuto 2"/>
          <p:cNvSpPr>
            <a:spLocks noGrp="1"/>
          </p:cNvSpPr>
          <p:nvPr>
            <p:ph idx="1"/>
          </p:nvPr>
        </p:nvSpPr>
        <p:spPr>
          <a:solidFill>
            <a:schemeClr val="accent2"/>
          </a:solidFill>
        </p:spPr>
        <p:txBody>
          <a:bodyPr/>
          <a:lstStyle/>
          <a:p>
            <a:pPr algn="ctr">
              <a:buFont typeface="Arial" charset="0"/>
              <a:buNone/>
            </a:pPr>
            <a:endParaRPr lang="it-IT" smtClean="0"/>
          </a:p>
          <a:p>
            <a:pPr algn="ctr">
              <a:buFont typeface="Arial" charset="0"/>
              <a:buNone/>
            </a:pPr>
            <a:r>
              <a:rPr lang="it-IT" smtClean="0"/>
              <a:t>I</a:t>
            </a:r>
          </a:p>
          <a:p>
            <a:pPr algn="ctr">
              <a:buFont typeface="Arial" charset="0"/>
              <a:buNone/>
            </a:pPr>
            <a:r>
              <a:rPr lang="it-IT" i="1" smtClean="0"/>
              <a:t>Territorialità</a:t>
            </a:r>
            <a:endParaRPr lang="it-IT" smtClean="0"/>
          </a:p>
          <a:p>
            <a:pPr algn="ctr">
              <a:buFont typeface="Arial" charset="0"/>
              <a:buNone/>
            </a:pPr>
            <a:r>
              <a:rPr lang="it-IT" smtClean="0"/>
              <a:t>(la legge nazionale si applica a chiunque</a:t>
            </a:r>
          </a:p>
          <a:p>
            <a:pPr algn="ctr">
              <a:buFont typeface="Arial" charset="0"/>
              <a:buNone/>
            </a:pPr>
            <a:r>
              <a:rPr lang="it-IT" smtClean="0"/>
              <a:t>– cittadino, straniero, apolide –</a:t>
            </a:r>
          </a:p>
          <a:p>
            <a:pPr algn="ctr">
              <a:buFont typeface="Arial" charset="0"/>
              <a:buNone/>
            </a:pPr>
            <a:r>
              <a:rPr lang="it-IT" smtClean="0"/>
              <a:t>delinque nel territorio dello Stato)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333375"/>
            <a:ext cx="8229600" cy="5314950"/>
          </a:xfr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it-IT" smtClean="0">
                <a:solidFill>
                  <a:srgbClr val="FFFFFF"/>
                </a:solidFill>
              </a:rPr>
              <a:t>II</a:t>
            </a:r>
            <a:br>
              <a:rPr lang="it-IT" smtClean="0">
                <a:solidFill>
                  <a:srgbClr val="FFFFFF"/>
                </a:solidFill>
              </a:rPr>
            </a:br>
            <a:r>
              <a:rPr lang="it-IT" i="1" smtClean="0">
                <a:solidFill>
                  <a:srgbClr val="FFFFFF"/>
                </a:solidFill>
              </a:rPr>
              <a:t>Difesa</a:t>
            </a:r>
            <a:r>
              <a:rPr lang="it-IT" smtClean="0">
                <a:solidFill>
                  <a:srgbClr val="FFFFFF"/>
                </a:solidFill>
              </a:rPr>
              <a:t> o </a:t>
            </a:r>
            <a:r>
              <a:rPr lang="it-IT" i="1" smtClean="0">
                <a:solidFill>
                  <a:srgbClr val="FFFFFF"/>
                </a:solidFill>
              </a:rPr>
              <a:t>Tutela</a:t>
            </a:r>
            <a:r>
              <a:rPr lang="it-IT" smtClean="0">
                <a:solidFill>
                  <a:srgbClr val="FFFFFF"/>
                </a:solidFill>
              </a:rPr>
              <a:t/>
            </a:r>
            <a:br>
              <a:rPr lang="it-IT" smtClean="0">
                <a:solidFill>
                  <a:srgbClr val="FFFFFF"/>
                </a:solidFill>
              </a:rPr>
            </a:br>
            <a:r>
              <a:rPr lang="it-IT" smtClean="0">
                <a:solidFill>
                  <a:srgbClr val="FFFFFF"/>
                </a:solidFill>
              </a:rPr>
              <a:t>(si applica la legge dello Stato al quale appartengono i beni offesi o il soggetto passivo del reato)</a:t>
            </a:r>
          </a:p>
        </p:txBody>
      </p:sp>
      <p:sp>
        <p:nvSpPr>
          <p:cNvPr id="16386" name="Segnaposto contenuto 2"/>
          <p:cNvSpPr>
            <a:spLocks noGrp="1"/>
          </p:cNvSpPr>
          <p:nvPr>
            <p:ph idx="1"/>
          </p:nvPr>
        </p:nvSpPr>
        <p:spPr>
          <a:xfrm>
            <a:off x="468313" y="2708275"/>
            <a:ext cx="8229600" cy="3446463"/>
          </a:xfrm>
        </p:spPr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91212"/>
          </a:xfr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 smtClean="0"/>
              <a:t>III</a:t>
            </a:r>
            <a:br>
              <a:rPr lang="it-IT" dirty="0" smtClean="0"/>
            </a:br>
            <a:r>
              <a:rPr lang="it-IT" dirty="0"/>
              <a:t/>
            </a:r>
            <a:br>
              <a:rPr lang="it-IT" dirty="0"/>
            </a:br>
            <a:r>
              <a:rPr lang="it-IT" i="1" dirty="0" smtClean="0"/>
              <a:t>Universalità</a:t>
            </a: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/>
              <a:t>(la </a:t>
            </a:r>
            <a:r>
              <a:rPr lang="it-IT" dirty="0"/>
              <a:t>legge nazionale si applica a tutti i delitti dovunque e da chiunque commessi)</a:t>
            </a:r>
          </a:p>
        </p:txBody>
      </p:sp>
      <p:sp>
        <p:nvSpPr>
          <p:cNvPr id="17410" name="Segnaposto contenuto 2"/>
          <p:cNvSpPr>
            <a:spLocks noGrp="1"/>
          </p:cNvSpPr>
          <p:nvPr>
            <p:ph idx="1"/>
          </p:nvPr>
        </p:nvSpPr>
        <p:spPr>
          <a:xfrm>
            <a:off x="457200" y="1412875"/>
            <a:ext cx="8229600" cy="4525963"/>
          </a:xfrm>
        </p:spPr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91212"/>
          </a:xfr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 smtClean="0"/>
              <a:t>IV</a:t>
            </a:r>
            <a:br>
              <a:rPr lang="it-IT" dirty="0" smtClean="0"/>
            </a:br>
            <a:r>
              <a:rPr lang="it-IT" dirty="0"/>
              <a:t/>
            </a:r>
            <a:br>
              <a:rPr lang="it-IT" dirty="0"/>
            </a:br>
            <a:r>
              <a:rPr lang="it-IT" i="1" dirty="0" smtClean="0"/>
              <a:t>Personalità</a:t>
            </a:r>
            <a:r>
              <a:rPr lang="it-IT" dirty="0" smtClean="0"/>
              <a:t/>
            </a:r>
            <a:br>
              <a:rPr lang="it-IT" dirty="0" smtClean="0"/>
            </a:br>
            <a:r>
              <a:rPr lang="it-IT" dirty="0" smtClean="0"/>
              <a:t>(si </a:t>
            </a:r>
            <a:r>
              <a:rPr lang="it-IT" dirty="0"/>
              <a:t>applica sempre la legge dello Stato di appartenenza del reo)</a:t>
            </a:r>
          </a:p>
        </p:txBody>
      </p:sp>
      <p:sp>
        <p:nvSpPr>
          <p:cNvPr id="18434" name="Segnaposto contenuto 2"/>
          <p:cNvSpPr>
            <a:spLocks noGrp="1"/>
          </p:cNvSpPr>
          <p:nvPr>
            <p:ph idx="1"/>
          </p:nvPr>
        </p:nvSpPr>
        <p:spPr>
          <a:xfrm>
            <a:off x="457200" y="1412875"/>
            <a:ext cx="8229600" cy="4525963"/>
          </a:xfrm>
        </p:spPr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Reati commessi nel territorio dello Stato</a:t>
            </a:r>
            <a:br>
              <a:rPr lang="it-IT" dirty="0"/>
            </a:br>
            <a:r>
              <a:rPr lang="it-IT" dirty="0"/>
              <a:t>(art. 6 c.p., </a:t>
            </a:r>
            <a:r>
              <a:rPr lang="it-IT" i="1" dirty="0"/>
              <a:t>territorialità</a:t>
            </a:r>
            <a:r>
              <a:rPr lang="it-IT" dirty="0"/>
              <a:t>)</a:t>
            </a:r>
          </a:p>
        </p:txBody>
      </p:sp>
      <p:sp>
        <p:nvSpPr>
          <p:cNvPr id="19458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Azione od omissione in parte avvenuta in Italia</a:t>
            </a:r>
            <a:br>
              <a:rPr lang="it-IT" dirty="0"/>
            </a:br>
            <a:r>
              <a:rPr lang="it-IT" dirty="0"/>
              <a:t>(art. 6 </a:t>
            </a:r>
            <a:r>
              <a:rPr lang="it-IT" dirty="0" err="1"/>
              <a:t>co</a:t>
            </a:r>
            <a:r>
              <a:rPr lang="it-IT" dirty="0"/>
              <a:t>. 2 c.p., principio di ubiquità)</a:t>
            </a:r>
          </a:p>
        </p:txBody>
      </p:sp>
      <p:sp>
        <p:nvSpPr>
          <p:cNvPr id="20482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818187"/>
          </a:xfr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it-IT" dirty="0"/>
              <a:t>Nozione di territorio (art. 4 c.p.)</a:t>
            </a:r>
          </a:p>
        </p:txBody>
      </p:sp>
      <p:sp>
        <p:nvSpPr>
          <p:cNvPr id="21506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it-IT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204</Words>
  <Application>Microsoft Office PowerPoint</Application>
  <PresentationFormat>Presentazione su schermo (4:3)</PresentationFormat>
  <Paragraphs>23</Paragraphs>
  <Slides>17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2</vt:i4>
      </vt:variant>
      <vt:variant>
        <vt:lpstr>Modello struttura</vt:lpstr>
      </vt:variant>
      <vt:variant>
        <vt:i4>1</vt:i4>
      </vt:variant>
      <vt:variant>
        <vt:lpstr>Titoli diapositive</vt:lpstr>
      </vt:variant>
      <vt:variant>
        <vt:i4>17</vt:i4>
      </vt:variant>
    </vt:vector>
  </HeadingPairs>
  <TitlesOfParts>
    <vt:vector size="20" baseType="lpstr">
      <vt:lpstr>Calibri</vt:lpstr>
      <vt:lpstr>Arial</vt:lpstr>
      <vt:lpstr>Tema di Office</vt:lpstr>
      <vt:lpstr>Ambito di validità spaziale della legge penale</vt:lpstr>
      <vt:lpstr>4 Principi astratti</vt:lpstr>
      <vt:lpstr>I Territorialità (la legge nazionale si applica a chiunque – cittadino, straniero, apolide – delinque nel territorio dello Stato)</vt:lpstr>
      <vt:lpstr>II Difesa o Tutela (si applica la legge dello Stato al quale appartengono i beni offesi o il soggetto passivo del reato)</vt:lpstr>
      <vt:lpstr>III  Universalità (la legge nazionale si applica a tutti i delitti dovunque e da chiunque commessi)</vt:lpstr>
      <vt:lpstr>IV  Personalità (si applica sempre la legge dello Stato di appartenenza del reo)</vt:lpstr>
      <vt:lpstr>Reati commessi nel territorio dello Stato (art. 6 c.p., territorialità)</vt:lpstr>
      <vt:lpstr>Azione od omissione in parte avvenuta in Italia (art. 6 co. 2 c.p., principio di ubiquità)</vt:lpstr>
      <vt:lpstr>Nozione di territorio (art. 4 c.p.)</vt:lpstr>
      <vt:lpstr>Reati comuni commessi all’estero (artt. 7, 9 e 10 c.p.)</vt:lpstr>
      <vt:lpstr>Punibili incondizionatamente (art. 7 c.p.: n. 1-4 principio di difesa)</vt:lpstr>
      <vt:lpstr>Punibili condizionatamente (artt. 9, 10 c.p.)</vt:lpstr>
      <vt:lpstr>Delitto politico commesso all’estero</vt:lpstr>
      <vt:lpstr>Nozione (art. 8 co. 3 c.p.) Nozione ampia per via del particolare momento storico</vt:lpstr>
      <vt:lpstr>Delitto politico in senso oggettivo (natura del bene o interesse leso)</vt:lpstr>
      <vt:lpstr>Delitto politico in senso soggettivo (motivazione psicologica che spinge l’autore)</vt:lpstr>
      <vt:lpstr>Artt. 10 (diritto d’asilo e estradizione straniero) e 26 (estradizione cittadino) Cost.</vt:lpstr>
    </vt:vector>
  </TitlesOfParts>
  <Company>Università di Catania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Ambito di validità spaziale della legge penale</dc:title>
  <dc:creator>azappulla</dc:creator>
  <cp:lastModifiedBy>F.SANTANGELI</cp:lastModifiedBy>
  <cp:revision>3</cp:revision>
  <dcterms:created xsi:type="dcterms:W3CDTF">2014-03-14T13:06:42Z</dcterms:created>
  <dcterms:modified xsi:type="dcterms:W3CDTF">2014-03-17T08:39:15Z</dcterms:modified>
</cp:coreProperties>
</file>